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1" r:id="rId21"/>
    <p:sldId id="283" r:id="rId22"/>
    <p:sldId id="284" r:id="rId23"/>
    <p:sldId id="286" r:id="rId24"/>
    <p:sldId id="287" r:id="rId25"/>
    <p:sldId id="289" r:id="rId26"/>
    <p:sldId id="291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6" r:id="rId45"/>
    <p:sldId id="318" r:id="rId46"/>
    <p:sldId id="320" r:id="rId47"/>
    <p:sldId id="321" r:id="rId48"/>
    <p:sldId id="323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2F69"/>
    <a:srgbClr val="FF856D"/>
    <a:srgbClr val="FF2549"/>
    <a:srgbClr val="003635"/>
    <a:srgbClr val="005856"/>
    <a:srgbClr val="9EFF29"/>
    <a:srgbClr val="007033"/>
    <a:srgbClr val="5EEC3C"/>
    <a:srgbClr val="F1C88B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1" autoAdjust="0"/>
    <p:restoredTop sz="94660"/>
  </p:normalViewPr>
  <p:slideViewPr>
    <p:cSldViewPr snapToGrid="0">
      <p:cViewPr>
        <p:scale>
          <a:sx n="86" d="100"/>
          <a:sy n="86" d="100"/>
        </p:scale>
        <p:origin x="102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4452" y="2603091"/>
            <a:ext cx="7989723" cy="16444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828" y="4240172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68153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96961"/>
            <a:ext cx="8246070" cy="304089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475" y="465530"/>
            <a:ext cx="628432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475" y="1229055"/>
            <a:ext cx="628432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544489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96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6893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6893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4729" y="141080"/>
            <a:ext cx="7883508" cy="96912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latin typeface="Adobe Garamond Pro Bold" panose="02020702060506020403" pitchFamily="18" charset="0"/>
              </a:rPr>
              <a:t>Etherium</a:t>
            </a:r>
            <a:r>
              <a:rPr lang="en-US" b="1" dirty="0">
                <a:latin typeface="Adobe Garamond Pro Bold" panose="02020702060506020403" pitchFamily="18" charset="0"/>
              </a:rPr>
              <a:t> Blockchain </a:t>
            </a:r>
            <a:br>
              <a:rPr lang="en-US" b="1" dirty="0">
                <a:latin typeface="Adobe Garamond Pro Bold" panose="02020702060506020403" pitchFamily="18" charset="0"/>
              </a:rPr>
            </a:br>
            <a:r>
              <a:rPr lang="en-US" b="1" dirty="0">
                <a:latin typeface="Adobe Garamond Pro Bold" panose="02020702060506020403" pitchFamily="18" charset="0"/>
              </a:rPr>
              <a:t>Developer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859" y="4238895"/>
            <a:ext cx="8188953" cy="76352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By: Aflah Naufal </a:t>
            </a:r>
            <a:r>
              <a:rPr lang="en-US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Afii</a:t>
            </a:r>
            <a:endParaRPr lang="en-US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1103183203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Remix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simulasi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cooding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smart contract pada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blockchain. Remix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terdiri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arsitektur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pluggable pada di menu di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samping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kiri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(logo) 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dimana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: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kompilator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 ,blockchain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koneksi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plugin,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debugging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 dan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masih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banyak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lagi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berguna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saat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smart contract.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A9EEB-5056-4418-8EB9-BCB890B5673B}"/>
              </a:ext>
            </a:extLst>
          </p:cNvPr>
          <p:cNvSpPr txBox="1"/>
          <p:nvPr/>
        </p:nvSpPr>
        <p:spPr>
          <a:xfrm>
            <a:off x="-345512" y="169287"/>
            <a:ext cx="46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REMIX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1699A-382A-44EA-82D1-B51B80BB99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1066799"/>
            <a:ext cx="5568411" cy="31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5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Menu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solidity compiler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setting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versi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compiler solidity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pakai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(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diharapkan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versi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soliditynya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di menu solidity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compilernya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).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peringatan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error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69F87D-382B-496C-B8BD-99449F3BB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4" y="104274"/>
            <a:ext cx="5504590" cy="31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A806F-D640-47E4-84FB-2C2DC288AB1F}"/>
              </a:ext>
            </a:extLst>
          </p:cNvPr>
          <p:cNvSpPr txBox="1"/>
          <p:nvPr/>
        </p:nvSpPr>
        <p:spPr>
          <a:xfrm>
            <a:off x="5720599" y="1130053"/>
            <a:ext cx="308957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solidity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:</a:t>
            </a:r>
          </a:p>
          <a:p>
            <a:pPr marL="457200" indent="-457200">
              <a:buAutoNum type="arabicPeriod"/>
            </a:pP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icon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(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Penamaan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akhiran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mengunakan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“.sol”)</a:t>
            </a:r>
          </a:p>
          <a:p>
            <a:pPr marL="457200" indent="-457200">
              <a:buFont typeface="+mj-lt"/>
              <a:buAutoNum type="arabicPeriod"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ID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F3A140-0F3D-49C4-A78A-891513420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6" y="1036560"/>
            <a:ext cx="5435708" cy="307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299303" y="169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solidity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menu solidity compiler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apakah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error,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icon menu compiler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bertanda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ceklis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hijau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error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tanda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komentar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letak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salah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EAC230-AEC7-4A15-80CF-1503500E7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1381035"/>
            <a:ext cx="5290036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2473F-8E75-482C-B641-2AD78279A07A}"/>
              </a:ext>
            </a:extLst>
          </p:cNvPr>
          <p:cNvSpPr txBox="1"/>
          <p:nvPr/>
        </p:nvSpPr>
        <p:spPr>
          <a:xfrm>
            <a:off x="1039396" y="3334974"/>
            <a:ext cx="75470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menu deploy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running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environment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banyak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pilihan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javascript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London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berlin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remix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sedangkan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injected web3 dan web3 provider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B65FF2-3365-4D32-90FF-36F513716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0" y="236480"/>
            <a:ext cx="5617806" cy="3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369361" y="353847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wallet-wallet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(link wallet).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Gas limit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jumlah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deploy yang mana.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0F7E9E-AD39-4D6D-A391-94A645614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2" y="1329637"/>
            <a:ext cx="5263302" cy="297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056166" y="2502569"/>
            <a:ext cx="3326986" cy="51014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Kita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coba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environment injected web3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berapa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bayar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confirm 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B5801-FA6B-41D9-AFBE-79BCAFB8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79341" b="60433"/>
          <a:stretch/>
        </p:blipFill>
        <p:spPr>
          <a:xfrm>
            <a:off x="4308334" y="238168"/>
            <a:ext cx="185483" cy="17458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BF8BF7-A887-4808-BD48-11E09B655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17" y="14319"/>
            <a:ext cx="4451684" cy="2496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9E57D-2AD2-4AE9-BE40-CF6121068C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" y="2513853"/>
            <a:ext cx="4451684" cy="25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959913" y="1973145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muncul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Note: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Maaf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asli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faucet di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goerli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test network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tiba-tiba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error, dan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di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samping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adalah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contoh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orang yang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849F-9879-4A55-B9CA-C43BDA976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7" t="-770"/>
          <a:stretch/>
        </p:blipFill>
        <p:spPr>
          <a:xfrm>
            <a:off x="4957010" y="457199"/>
            <a:ext cx="2358189" cy="35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392FFE-1FC2-4150-9179-EC00A1AB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3" y="11087"/>
            <a:ext cx="4789637" cy="178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F2E755-E5D0-4C01-AAA6-743E645EA276}"/>
              </a:ext>
            </a:extLst>
          </p:cNvPr>
          <p:cNvSpPr txBox="1"/>
          <p:nvPr/>
        </p:nvSpPr>
        <p:spPr>
          <a:xfrm>
            <a:off x="1010150" y="1797592"/>
            <a:ext cx="6975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pada remix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EDEB4-CC40-43F6-875B-F5A32F5E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4" y="2571750"/>
            <a:ext cx="2311874" cy="24007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0E6D8B-CB7F-4436-B6A8-84AB3F7FBC6C}"/>
              </a:ext>
            </a:extLst>
          </p:cNvPr>
          <p:cNvSpPr txBox="1">
            <a:spLocks/>
          </p:cNvSpPr>
          <p:nvPr/>
        </p:nvSpPr>
        <p:spPr>
          <a:xfrm>
            <a:off x="3360821" y="2983281"/>
            <a:ext cx="3818021" cy="21491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menu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mystring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tulisan “0:string:hello world”.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924926" y="604787"/>
            <a:ext cx="3840687" cy="15010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memakai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langsung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wallet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dimetamask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B1B2-8F2B-40E5-AF4D-FEF27B94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" y="69499"/>
            <a:ext cx="4832050" cy="21006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ED0681-2EBD-47F5-8033-6929B51A88E1}"/>
              </a:ext>
            </a:extLst>
          </p:cNvPr>
          <p:cNvSpPr txBox="1">
            <a:spLocks/>
          </p:cNvSpPr>
          <p:nvPr/>
        </p:nvSpPr>
        <p:spPr>
          <a:xfrm>
            <a:off x="1614798" y="2571750"/>
            <a:ext cx="3612087" cy="32844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Web3 Provider </a:t>
            </a:r>
          </a:p>
          <a:p>
            <a:pPr marL="400050" lvl="1" indent="0" algn="just">
              <a:buNone/>
            </a:pP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berguna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sebagai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pembuat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koneksi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perangkat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lunak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luar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browser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basis data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API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lainnya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baik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antarmuka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RESTful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WebSocket.</a:t>
            </a:r>
          </a:p>
          <a:p>
            <a:pPr algn="just"/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1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994" y="624468"/>
            <a:ext cx="3807912" cy="194728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Download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dan install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ekstensi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di chrome.</a:t>
            </a:r>
          </a:p>
          <a:p>
            <a:pPr marL="457200" indent="-457200"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749A5E-0211-4D26-BF89-323BB8532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8" y="108554"/>
            <a:ext cx="4138863" cy="2329324"/>
          </a:xfrm>
          <a:prstGeom prst="rect">
            <a:avLst/>
          </a:prstGeom>
        </p:spPr>
      </p:pic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2125541-C550-46A5-A021-1A0B7049E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8" y="2665664"/>
            <a:ext cx="4138863" cy="2332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F3B37-6444-491F-A59F-9218D1561A46}"/>
              </a:ext>
            </a:extLst>
          </p:cNvPr>
          <p:cNvSpPr txBox="1"/>
          <p:nvPr/>
        </p:nvSpPr>
        <p:spPr>
          <a:xfrm>
            <a:off x="4809994" y="2677338"/>
            <a:ext cx="3807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2.   Lalu login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akun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atau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buat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akun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jangan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sampai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lupa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password dan phrase).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673602" y="11345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download dan install ganache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quick start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6CCF-4938-4C8C-B345-E6F9837A9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t="49" r="7031" b="8561"/>
          <a:stretch/>
        </p:blipFill>
        <p:spPr>
          <a:xfrm>
            <a:off x="109012" y="88900"/>
            <a:ext cx="4361388" cy="2832100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5916367-88D0-4FA5-A972-823DD6200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53401"/>
            <a:ext cx="4222750" cy="2708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BBF6B-E7AA-4C96-9BC9-75525FFF126E}"/>
              </a:ext>
            </a:extLst>
          </p:cNvPr>
          <p:cNvSpPr txBox="1"/>
          <p:nvPr/>
        </p:nvSpPr>
        <p:spPr>
          <a:xfrm>
            <a:off x="788047" y="3768946"/>
            <a:ext cx="3783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halaman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RETSFUL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3302F1-5DB4-4806-BAF9-09228C4F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01" y="1469875"/>
            <a:ext cx="3381847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C9757-1933-4BB0-8FB2-B8742CEFE475}"/>
              </a:ext>
            </a:extLst>
          </p:cNvPr>
          <p:cNvSpPr txBox="1"/>
          <p:nvPr/>
        </p:nvSpPr>
        <p:spPr>
          <a:xfrm>
            <a:off x="3486549" y="927690"/>
            <a:ext cx="530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copy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rpc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server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7EEC4-6AF7-40BE-B8EA-1D2986F0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35" y="2808350"/>
            <a:ext cx="2267266" cy="1133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A74D53-5FFB-4BF2-AC0D-DE1EC03A7024}"/>
              </a:ext>
            </a:extLst>
          </p:cNvPr>
          <p:cNvSpPr txBox="1"/>
          <p:nvPr/>
        </p:nvSpPr>
        <p:spPr>
          <a:xfrm>
            <a:off x="606961" y="2130602"/>
            <a:ext cx="5302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menuju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remix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environment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web3 provider</a:t>
            </a:r>
          </a:p>
        </p:txBody>
      </p:sp>
    </p:spTree>
    <p:extLst>
      <p:ext uri="{BB962C8B-B14F-4D97-AF65-F5344CB8AC3E}">
        <p14:creationId xmlns:p14="http://schemas.microsoft.com/office/powerpoint/2010/main" val="227703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EBF3E5-BAF1-4690-92B2-7AABF5AD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" y="78281"/>
            <a:ext cx="3694244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0287D0-C601-4818-BB5C-9DB3A8154CE0}"/>
              </a:ext>
            </a:extLst>
          </p:cNvPr>
          <p:cNvSpPr txBox="1"/>
          <p:nvPr/>
        </p:nvSpPr>
        <p:spPr>
          <a:xfrm>
            <a:off x="3986939" y="593425"/>
            <a:ext cx="4039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tampil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disini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ubah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web3 provider endpoint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jadi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rpc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server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sudah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awal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.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D75DC-4F0C-49C8-93A2-E3F08CBC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58" y="2779441"/>
            <a:ext cx="2129691" cy="236405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DA9814-6616-4375-AC81-F4B0AB45FEE8}"/>
              </a:ext>
            </a:extLst>
          </p:cNvPr>
          <p:cNvSpPr txBox="1">
            <a:spLocks/>
          </p:cNvSpPr>
          <p:nvPr/>
        </p:nvSpPr>
        <p:spPr>
          <a:xfrm>
            <a:off x="3813717" y="2899317"/>
            <a:ext cx="5571035" cy="19453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muncul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jalan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remix. 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100733" y="300878"/>
            <a:ext cx="3842545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b="1" i="0" u="none" strike="noStrike" baseline="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Understanding (Unsigned) Integers</a:t>
            </a:r>
          </a:p>
          <a:p>
            <a:pPr marL="0" indent="0">
              <a:buNone/>
            </a:pP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remix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isi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 Ada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dua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hal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penting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dilihat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sini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:</a:t>
            </a:r>
          </a:p>
          <a:p>
            <a:pPr marL="0" indent="0">
              <a:buNone/>
            </a:pP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lihat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sebentar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masih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nilai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default</a:t>
            </a:r>
          </a:p>
          <a:p>
            <a:pPr marL="0" indent="0">
              <a:buNone/>
            </a:pP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publik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soliditas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2BEEE3-6BF8-42C1-85E6-39360D75D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6" y="300878"/>
            <a:ext cx="4895211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885142" y="106164"/>
            <a:ext cx="4069288" cy="31611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amati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dikirim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melihatnya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konsol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Smart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plugin “deploy dan run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membatalkan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297502-E1E3-4F15-BFD8-C213CD77C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" y="2222368"/>
            <a:ext cx="4975717" cy="2814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3F3F7-DF4B-418C-828D-A97A72C6E9B7}"/>
              </a:ext>
            </a:extLst>
          </p:cNvPr>
          <p:cNvSpPr txBox="1"/>
          <p:nvPr/>
        </p:nvSpPr>
        <p:spPr>
          <a:xfrm>
            <a:off x="0" y="1188908"/>
            <a:ext cx="4932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lihat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bahwa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sukses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jalan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kan.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3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E7528-580A-4A7D-8932-C3F46CDDEE6B}"/>
              </a:ext>
            </a:extLst>
          </p:cNvPr>
          <p:cNvSpPr txBox="1"/>
          <p:nvPr/>
        </p:nvSpPr>
        <p:spPr>
          <a:xfrm>
            <a:off x="4571999" y="89209"/>
            <a:ext cx="4460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smart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contrac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memanggil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variable public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A6F8C6-608D-4223-8957-13C6AEC8F9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" y="89209"/>
            <a:ext cx="4526364" cy="2564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71C34-F90F-44A3-9351-AF33A6AE0F9F}"/>
              </a:ext>
            </a:extLst>
          </p:cNvPr>
          <p:cNvSpPr txBox="1"/>
          <p:nvPr/>
        </p:nvSpPr>
        <p:spPr>
          <a:xfrm>
            <a:off x="1316638" y="2824189"/>
            <a:ext cx="62503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Write a setter function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lama(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(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mehilangkan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lama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pakai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4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760607" y="1"/>
            <a:ext cx="4199536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“set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output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0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990600"/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“5”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myUnit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01836-B0E7-402E-A2D7-B11D8C8B7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58"/>
            <a:ext cx="5062654" cy="2860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5F89-5EBD-46A7-8F1F-656900B5B778}"/>
              </a:ext>
            </a:extLst>
          </p:cNvPr>
          <p:cNvSpPr txBox="1"/>
          <p:nvPr/>
        </p:nvSpPr>
        <p:spPr>
          <a:xfrm>
            <a:off x="471604" y="3731380"/>
            <a:ext cx="459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0037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000" b="1" i="0" u="none" strike="noStrike" baseline="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Boolean Types in Solidity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ngooding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</a:t>
            </a:r>
          </a:p>
          <a:p>
            <a:pPr marL="0" indent="0">
              <a:buNone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Jadi Boolean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melihat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bahwa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variable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nilai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defaultnya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apakay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true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false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83BFC2-D6E7-4579-8B1C-E37A0B586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1375"/>
            <a:ext cx="5531913" cy="31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234501" y="265466"/>
            <a:ext cx="4329659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myBool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apakah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berisi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false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true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isikan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kata true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setMyBool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myBool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723900"/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Jadi pada operator Boolean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operator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standar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inginkan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 Operator:!(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negasi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),&amp;&amp;(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konjungsi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,”dan”),||(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disjungsi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,”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”),==(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persamaan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),!=(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ketidaksetaraan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). </a:t>
            </a:r>
            <a:endParaRPr lang="en-ID" sz="16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62521C-BBDD-4A6A-869F-2D68C361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3" y="265466"/>
            <a:ext cx="2710206" cy="247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B67D0-B6B0-46A8-9A05-AFC58198A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91" y="2737935"/>
            <a:ext cx="2710206" cy="24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2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223025" y="251977"/>
            <a:ext cx="4038600" cy="143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berisi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syntax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/>
              </a:rPr>
              <a:t>berikut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accent6"/>
              </a:solidFill>
              <a:latin typeface="Adobe Garamond Pro Bold" panose="02020702060506020403"/>
            </a:endParaRP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/>
            </a:endParaRP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/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accent6"/>
              </a:solidFill>
              <a:latin typeface="Adobe Garamond Pro Bold" panose="02020702060506020403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C3EA6F-F53A-4373-A880-495DC7F4E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36" y="1103971"/>
            <a:ext cx="5663818" cy="288955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7E583-0698-4E94-BF90-30832CE3A4BC}"/>
              </a:ext>
            </a:extLst>
          </p:cNvPr>
          <p:cNvSpPr txBox="1"/>
          <p:nvPr/>
        </p:nvSpPr>
        <p:spPr>
          <a:xfrm>
            <a:off x="4650059" y="392722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Lalu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deploy dan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apa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hasil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nya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saat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memanggil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penurunan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maka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hasil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awal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nya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“myUint8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/>
              </a:rPr>
              <a:t>adalah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/>
              </a:rPr>
              <a:t> 0:”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016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4572000" y="772819"/>
            <a:ext cx="4171167" cy="14997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3. Jika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login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daftar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tampilan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A0F693-45B7-4EEC-9DF6-204D5BF2F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" y="91239"/>
            <a:ext cx="4384532" cy="2480511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8A905FC-6B4C-4F2C-9551-004F837C0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" y="2662990"/>
            <a:ext cx="4384532" cy="238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D3FA2-0B25-4B25-B9A6-E84529073248}"/>
              </a:ext>
            </a:extLst>
          </p:cNvPr>
          <p:cNvSpPr txBox="1"/>
          <p:nvPr/>
        </p:nvSpPr>
        <p:spPr>
          <a:xfrm>
            <a:off x="4892842" y="3015916"/>
            <a:ext cx="3625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4.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menu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profil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profil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– Setting-advance-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cari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show test network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3640232" y="1927266"/>
            <a:ext cx="3612087" cy="17210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myUint8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berkurang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in.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berjalan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sempurna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nilai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myUint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“255:”</a:t>
            </a:r>
            <a:endParaRPr lang="en-ID" sz="24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8CA970-BB53-48C1-B4C9-15E88316F0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9" y="1616927"/>
            <a:ext cx="2101363" cy="2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59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D51B79-1546-450C-AF53-E82D6C08DA3B}"/>
              </a:ext>
            </a:extLst>
          </p:cNvPr>
          <p:cNvSpPr txBox="1"/>
          <p:nvPr/>
        </p:nvSpPr>
        <p:spPr>
          <a:xfrm>
            <a:off x="2665141" y="3617045"/>
            <a:ext cx="5327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solidity 0.8 difference,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terjadi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9E9E4E6-6B31-4792-BF5B-A9DB7F2CB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" y="89210"/>
            <a:ext cx="6124281" cy="31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41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17108B-F4DA-436B-9CD2-E03E42FDE698}"/>
              </a:ext>
            </a:extLst>
          </p:cNvPr>
          <p:cNvSpPr txBox="1"/>
          <p:nvPr/>
        </p:nvSpPr>
        <p:spPr>
          <a:xfrm>
            <a:off x="2079199" y="3745482"/>
            <a:ext cx="5949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eror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dikarenakan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variable “myUint8”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0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roll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Jadi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agar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roll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tanda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silang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syntax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B958AB-38BD-4697-BA07-F00B8BF7D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1" y="0"/>
            <a:ext cx="5636457" cy="35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40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6AA7D4-D322-4FF3-8A74-C9608DF992A8}"/>
              </a:ext>
            </a:extLst>
          </p:cNvPr>
          <p:cNvSpPr txBox="1">
            <a:spLocks/>
          </p:cNvSpPr>
          <p:nvPr/>
        </p:nvSpPr>
        <p:spPr>
          <a:xfrm>
            <a:off x="3525408" y="1937251"/>
            <a:ext cx="3868360" cy="24795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-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myUint8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“0:uint8: 255”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726CE9-DCE5-46E5-ACA0-B1030B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4" y="1304692"/>
            <a:ext cx="3070884" cy="27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6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3394BF-20E6-40FD-8E88-57950764562A}"/>
              </a:ext>
            </a:extLst>
          </p:cNvPr>
          <p:cNvSpPr txBox="1"/>
          <p:nvPr/>
        </p:nvSpPr>
        <p:spPr>
          <a:xfrm>
            <a:off x="262731" y="215427"/>
            <a:ext cx="86185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Address types</a:t>
            </a: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Satu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yang sangat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spesifik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Ethereum dan Solidity,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"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".</a:t>
            </a: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Ethereum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mendukung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transfer Eter dan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komunikasi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antara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Mereka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tinggal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Alamat</a:t>
            </a:r>
          </a:p>
          <a:p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Eter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variable.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Di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situlah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masuk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umum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menampung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20 byte.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semua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terjadi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internal. Mari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lihat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apa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bisa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lakukan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Soliditas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915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E6D19-C5E9-4FE5-BA52-1DCF8EDCA220}"/>
              </a:ext>
            </a:extLst>
          </p:cNvPr>
          <p:cNvSpPr txBox="1"/>
          <p:nvPr/>
        </p:nvSpPr>
        <p:spPr>
          <a:xfrm>
            <a:off x="5214246" y="1001757"/>
            <a:ext cx="38796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berikut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4F561-3BE5-47E4-8C26-9E621D601B8B}"/>
              </a:ext>
            </a:extLst>
          </p:cNvPr>
          <p:cNvSpPr txBox="1"/>
          <p:nvPr/>
        </p:nvSpPr>
        <p:spPr>
          <a:xfrm>
            <a:off x="5012053" y="2689002"/>
            <a:ext cx="38433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285750">
              <a:buFont typeface="Arial" panose="020B0604020202020204" pitchFamily="34" charset="0"/>
              <a:buChar char="•"/>
            </a:pP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berikut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BECA62-C46B-4D3F-8541-5CC7DAFA5A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" y="1040747"/>
            <a:ext cx="4961960" cy="34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8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5118E8-A268-49B8-9F8E-C76B1C7105C6}"/>
              </a:ext>
            </a:extLst>
          </p:cNvPr>
          <p:cNvSpPr txBox="1"/>
          <p:nvPr/>
        </p:nvSpPr>
        <p:spPr>
          <a:xfrm>
            <a:off x="841917" y="833741"/>
            <a:ext cx="7683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konsep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benar-benar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penting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berbeda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Bahasa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pemoggramman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lain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: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1. Smart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sendiri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2. Smart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variable “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myaddress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berupa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berupa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lain juga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3.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informasi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blockhain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bersifat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jadi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mengambil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variable “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4. Pada smart contact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lain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lain 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5. 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dasarnya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berbeda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token ERC20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2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195849" y="535701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copy link wallet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copy pada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setAddress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setAddress</a:t>
            </a:r>
            <a:endParaRPr lang="en-US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myAddress</a:t>
            </a:r>
            <a:endParaRPr lang="en-US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getbalanceOfAccount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D" sz="2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78B57FA-1DFD-4839-A363-8D92EFDEF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6" y="133073"/>
            <a:ext cx="2506235" cy="2242137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1FE6-D177-4680-AE1F-74CF51F71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47" y="2421924"/>
            <a:ext cx="3111590" cy="2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47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F8D37A-BD05-42A9-9F45-4FFCA33726EB}"/>
              </a:ext>
            </a:extLst>
          </p:cNvPr>
          <p:cNvSpPr txBox="1"/>
          <p:nvPr/>
        </p:nvSpPr>
        <p:spPr>
          <a:xfrm>
            <a:off x="1141682" y="2325354"/>
            <a:ext cx="65714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Denominasi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Etherium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wei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terkecil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10^18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wei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Jadi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mirip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samping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sekitar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99.999999-ether,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kenapa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100 ether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berasal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JavaScript VM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simulasi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memberi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100 ether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mainkan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setiap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biaya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pasti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gas-cost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Biasa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sebutkan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pajak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blockchain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58B0D-98AB-4E0F-86F1-C8AD0942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5759" y="169679"/>
            <a:ext cx="4834498" cy="20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30291D-E47B-40AF-B230-AE00BCCE5E49}"/>
              </a:ext>
            </a:extLst>
          </p:cNvPr>
          <p:cNvSpPr txBox="1"/>
          <p:nvPr/>
        </p:nvSpPr>
        <p:spPr>
          <a:xfrm>
            <a:off x="912850" y="1140589"/>
            <a:ext cx="79189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String Type</a:t>
            </a: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String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sebenarnya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Array, sangat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mirip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array byte. Jika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terdengar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terlalu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rumit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izinkan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menguraikan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kebiasaan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Anda yang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agak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unik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Solidity:</a:t>
            </a:r>
          </a:p>
          <a:p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- </a:t>
            </a:r>
            <a:r>
              <a:rPr lang="sv-SE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 asli, tidak ada fungsi manipulasi String.</a:t>
            </a:r>
          </a:p>
          <a:p>
            <a:pPr marL="342900" indent="-342900">
              <a:buFontTx/>
              <a:buChar char="-"/>
            </a:pP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Bahkan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ada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perbandingan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string yang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mungkin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asli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Tx/>
              <a:buChar char="-"/>
            </a:pP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Ada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perpustakaan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bekerja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Strings</a:t>
            </a:r>
          </a:p>
          <a:p>
            <a:pPr marL="342900" indent="-342900">
              <a:buFontTx/>
              <a:buChar char="-"/>
            </a:pP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String mahal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Solidity</a:t>
            </a:r>
          </a:p>
        </p:txBody>
      </p:sp>
    </p:spTree>
    <p:extLst>
      <p:ext uri="{BB962C8B-B14F-4D97-AF65-F5344CB8AC3E}">
        <p14:creationId xmlns:p14="http://schemas.microsoft.com/office/powerpoint/2010/main" val="194895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0A1C7E-4572-4917-8641-957AAF5C6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220" y="541609"/>
            <a:ext cx="3587733" cy="18490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5. 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etherium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network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goerli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test network 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D092F14-055A-423C-ABBE-C19C8969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2" y="80710"/>
            <a:ext cx="4850405" cy="275272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F4F64-8897-425B-8DF2-75CAEB6B7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37" y="2752803"/>
            <a:ext cx="4076700" cy="230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92540-9957-4F72-85DA-E0A1D62C0FA6}"/>
              </a:ext>
            </a:extLst>
          </p:cNvPr>
          <p:cNvSpPr txBox="1"/>
          <p:nvPr/>
        </p:nvSpPr>
        <p:spPr>
          <a:xfrm>
            <a:off x="1034716" y="3301781"/>
            <a:ext cx="353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/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6.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buy,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test faucet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15404B-8EC5-4C39-9C65-599E8ED13044}"/>
              </a:ext>
            </a:extLst>
          </p:cNvPr>
          <p:cNvSpPr txBox="1"/>
          <p:nvPr/>
        </p:nvSpPr>
        <p:spPr>
          <a:xfrm>
            <a:off x="5558522" y="215698"/>
            <a:ext cx="35464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berikut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myString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javascript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vm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mengambil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string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“hallo World”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DB28A3-2677-4BEE-860B-BEC93541C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" y="215698"/>
            <a:ext cx="5420272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50D9CF-1242-4E50-8E89-4DBB1D613D78}"/>
              </a:ext>
            </a:extLst>
          </p:cNvPr>
          <p:cNvSpPr txBox="1"/>
          <p:nvPr/>
        </p:nvSpPr>
        <p:spPr>
          <a:xfrm>
            <a:off x="3828547" y="1105573"/>
            <a:ext cx="4854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memasukkan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string “EthereumBlockchainDeveloper.com”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setMyString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myStirng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0;string:EthereumBlockchain-Developer.com.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0;string:hello world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58AE86-0CB2-4E33-BF8A-091F11BC3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" y="128448"/>
            <a:ext cx="3611075" cy="34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28D8C3-10D5-4D88-9304-C87303595323}"/>
              </a:ext>
            </a:extLst>
          </p:cNvPr>
          <p:cNvSpPr txBox="1"/>
          <p:nvPr/>
        </p:nvSpPr>
        <p:spPr>
          <a:xfrm>
            <a:off x="849312" y="1427362"/>
            <a:ext cx="74453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Smart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self managing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funds (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Lab.deposit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/Withdraw Ether)</a:t>
            </a: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lab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mempelajari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bagaimana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smartcontract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mengelola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dananya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sendiri,lalu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mengirim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smartcontract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mengelola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menyampaikannya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kepada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orang lain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rekening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bank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kode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pemoggramman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escrow ether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smart contract.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0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02033B-E9AC-4221-B8C8-0493E9FA93B3}"/>
              </a:ext>
            </a:extLst>
          </p:cNvPr>
          <p:cNvSpPr txBox="1"/>
          <p:nvPr/>
        </p:nvSpPr>
        <p:spPr>
          <a:xfrm>
            <a:off x="46231" y="3312229"/>
            <a:ext cx="4860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di remix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berikut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Jadi pada “</a:t>
            </a:r>
            <a:r>
              <a:rPr lang="en-US" b="1" i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uint</a:t>
            </a:r>
            <a:r>
              <a:rPr lang="en-US" b="1" i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b="1" i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balanceReceived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variable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penyimpanan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1715F-B369-460E-8530-F1230916646D}"/>
              </a:ext>
            </a:extLst>
          </p:cNvPr>
          <p:cNvSpPr txBox="1"/>
          <p:nvPr/>
        </p:nvSpPr>
        <p:spPr>
          <a:xfrm>
            <a:off x="5062653" y="3312229"/>
            <a:ext cx="31908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deployed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64869F-A2B3-4318-9D87-EAD379C46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6" y="108325"/>
            <a:ext cx="5696647" cy="32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8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3100A3-1331-4ABC-B7E5-3642FAA947C7}"/>
              </a:ext>
            </a:extLst>
          </p:cNvPr>
          <p:cNvSpPr txBox="1"/>
          <p:nvPr/>
        </p:nvSpPr>
        <p:spPr>
          <a:xfrm>
            <a:off x="3350786" y="419549"/>
            <a:ext cx="54809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category ether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receiveMoney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terminal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dikirim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walaupun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simulasi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blockchain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asli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 </a:t>
            </a:r>
          </a:p>
          <a:p>
            <a:pPr marL="342900" indent="-342900">
              <a:buFontTx/>
              <a:buChar char="-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Tx/>
              <a:buChar char="-"/>
            </a:pP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ACD42-0B8B-4895-BAC3-F88F2BBCC94F}"/>
              </a:ext>
            </a:extLst>
          </p:cNvPr>
          <p:cNvSpPr txBox="1"/>
          <p:nvPr/>
        </p:nvSpPr>
        <p:spPr>
          <a:xfrm>
            <a:off x="3371271" y="2461358"/>
            <a:ext cx="5460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check balance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balanceReceive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getBalance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26EB8C-3625-4B5D-BD67-73B0FF20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7" y="0"/>
            <a:ext cx="3139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83FFB1-742C-405D-A424-F9B45EB57350}"/>
              </a:ext>
            </a:extLst>
          </p:cNvPr>
          <p:cNvSpPr txBox="1"/>
          <p:nvPr/>
        </p:nvSpPr>
        <p:spPr>
          <a:xfrm>
            <a:off x="934966" y="3416320"/>
            <a:ext cx="7274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Witdhraw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 from Smart Contract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tambah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deployed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contacr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ther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value pada input box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receiveMoney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contract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70337C9-39EB-46AC-970D-14A733C0F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6" y="0"/>
            <a:ext cx="6073813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761D7-50C9-4D79-9A47-C0658F2F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" y="187592"/>
            <a:ext cx="2749622" cy="2965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535C9-6B3F-465F-BB1F-A6A1516E5F39}"/>
              </a:ext>
            </a:extLst>
          </p:cNvPr>
          <p:cNvSpPr txBox="1"/>
          <p:nvPr/>
        </p:nvSpPr>
        <p:spPr>
          <a:xfrm>
            <a:off x="5542592" y="239142"/>
            <a:ext cx="38083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Kita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witdraw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funds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smart contract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salah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lainnya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widthdrawMoney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deployed contract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jalanin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account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dua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bertambah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Tx/>
              <a:buChar char="-"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003E20-C016-4F94-8607-0275C525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01" y="187592"/>
            <a:ext cx="2506068" cy="2757139"/>
          </a:xfrm>
          <a:prstGeom prst="rect">
            <a:avLst/>
          </a:prstGeom>
        </p:spPr>
      </p:pic>
      <p:pic>
        <p:nvPicPr>
          <p:cNvPr id="8" name="Picture 7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4B8E610-3732-43E0-8103-4B4A70355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1" y="3243687"/>
            <a:ext cx="3808399" cy="14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41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4F0BF5-321C-463D-A415-8E0B9184D5B0}"/>
              </a:ext>
            </a:extLst>
          </p:cNvPr>
          <p:cNvSpPr txBox="1"/>
          <p:nvPr/>
        </p:nvSpPr>
        <p:spPr>
          <a:xfrm>
            <a:off x="5735894" y="527472"/>
            <a:ext cx="33077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7996D-27BA-4CD8-BBF2-047D3F56FF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"/>
            <a:ext cx="5814502" cy="2370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1F2DC-45CE-4542-9C8D-3A246EB7CE31}"/>
              </a:ext>
            </a:extLst>
          </p:cNvPr>
          <p:cNvSpPr txBox="1"/>
          <p:nvPr/>
        </p:nvSpPr>
        <p:spPr>
          <a:xfrm>
            <a:off x="3440369" y="2571750"/>
            <a:ext cx="4591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instance lama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tadi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kirim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1 ether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input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nilai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link account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Kembali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awal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paste link account target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withdrawMoney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0CD302-C802-4E03-8FE8-626220F4F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" y="2374584"/>
            <a:ext cx="217241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4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7CD2DF-7EFE-4C76-821A-BAD81C6CF946}"/>
              </a:ext>
            </a:extLst>
          </p:cNvPr>
          <p:cNvSpPr txBox="1"/>
          <p:nvPr/>
        </p:nvSpPr>
        <p:spPr>
          <a:xfrm>
            <a:off x="5101063" y="0"/>
            <a:ext cx="36386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withdraw locking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54566-6748-4CF0-A3AF-D0EE753EB20F}"/>
              </a:ext>
            </a:extLst>
          </p:cNvPr>
          <p:cNvSpPr txBox="1"/>
          <p:nvPr/>
        </p:nvSpPr>
        <p:spPr>
          <a:xfrm>
            <a:off x="5101063" y="1631216"/>
            <a:ext cx="35464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deploy dan instance yang lama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send 10 ether 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receiveMoney</a:t>
            </a: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check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apa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terjadi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22A5F-742D-4598-B158-9F5BCDD07B76}"/>
              </a:ext>
            </a:extLst>
          </p:cNvPr>
          <p:cNvSpPr txBox="1"/>
          <p:nvPr/>
        </p:nvSpPr>
        <p:spPr>
          <a:xfrm>
            <a:off x="5101063" y="4311948"/>
            <a:ext cx="4549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check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getBalance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lockedUntil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204E73-CD27-4FDE-8260-3C91B91D2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081"/>
            <a:ext cx="5140672" cy="33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1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180E4-F261-4EF2-84D7-16B620941B14}"/>
              </a:ext>
            </a:extLst>
          </p:cNvPr>
          <p:cNvSpPr txBox="1"/>
          <p:nvPr/>
        </p:nvSpPr>
        <p:spPr>
          <a:xfrm>
            <a:off x="812949" y="3596480"/>
            <a:ext cx="68998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Lab Shared Wallet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systax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permission yang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penarikan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izin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6B7680C-6CC4-4CDA-A83D-0B922B66D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03" y="0"/>
            <a:ext cx="4594910" cy="34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5549030" y="275572"/>
            <a:ext cx="3457183" cy="40397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7.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menuju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b="1" i="0" dirty="0" err="1">
                <a:solidFill>
                  <a:schemeClr val="accent6"/>
                </a:solidFill>
                <a:effectLst/>
                <a:latin typeface="Adobe Garamond Pro Bold" panose="02020702060506020403" pitchFamily="18" charset="0"/>
              </a:rPr>
              <a:t>Goerli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Adobe Garamond Pro Bold" panose="02020702060506020403" pitchFamily="18" charset="0"/>
              </a:rPr>
              <a:t> </a:t>
            </a:r>
            <a:r>
              <a:rPr lang="en-US" sz="2000" b="1" i="0" dirty="0" err="1">
                <a:solidFill>
                  <a:schemeClr val="accent6"/>
                </a:solidFill>
                <a:effectLst/>
                <a:latin typeface="Adobe Garamond Pro Bold" panose="02020702060506020403" pitchFamily="18" charset="0"/>
              </a:rPr>
              <a:t>Testnet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Adobe Garamond Pro Bold" panose="02020702060506020403" pitchFamily="18" charset="0"/>
              </a:rPr>
              <a:t> Faucet</a:t>
            </a:r>
          </a:p>
          <a:p>
            <a:pPr algn="l"/>
            <a:endParaRPr lang="en-US" sz="2000" b="1" i="0" dirty="0">
              <a:solidFill>
                <a:schemeClr val="accent6"/>
              </a:solidFill>
              <a:effectLst/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8. 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link wallet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account 1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taruh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goerli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testnet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faucet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9. 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request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1339850"/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5CD20B-4459-4DF3-B425-65AEC46A2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7" y="275572"/>
            <a:ext cx="5645936" cy="3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9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F6ED5-31F0-41BD-B7CF-BB65DC34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9" y="853707"/>
            <a:ext cx="5738577" cy="2671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EF00A-254D-42BA-9D11-05229F2B3E97}"/>
              </a:ext>
            </a:extLst>
          </p:cNvPr>
          <p:cNvSpPr txBox="1"/>
          <p:nvPr/>
        </p:nvSpPr>
        <p:spPr>
          <a:xfrm>
            <a:off x="5855456" y="250361"/>
            <a:ext cx="333066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baseline="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Use Re-Usable Smart Contracts from </a:t>
            </a:r>
            <a:r>
              <a:rPr lang="en-US" i="0" u="none" strike="noStrike" baseline="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OpenZeppelin</a:t>
            </a:r>
            <a:endParaRPr lang="en-US" i="0" u="none" strike="noStrike" baseline="0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logika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seketika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secara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langsung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smart contract yang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mudah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diaudit</a:t>
            </a:r>
            <a:endParaRPr lang="en-US" sz="1600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memecahkan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membagi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bagian-bagian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lebih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kecil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Kembali smart contract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diaudit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OpenZeppelin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openzeppelin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initidak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owner()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()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kontrak</a:t>
            </a:r>
            <a:r>
              <a:rPr lang="en-US" sz="160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Ownable.sol</a:t>
            </a:r>
            <a:endParaRPr lang="en-ID" sz="1600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06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76F6E-6572-4F23-B681-E4C2ED78D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"/>
          <a:stretch/>
        </p:blipFill>
        <p:spPr>
          <a:xfrm>
            <a:off x="152400" y="130360"/>
            <a:ext cx="5194300" cy="3846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24731-42A3-479F-9F47-3FAA22FF3916}"/>
              </a:ext>
            </a:extLst>
          </p:cNvPr>
          <p:cNvSpPr txBox="1"/>
          <p:nvPr/>
        </p:nvSpPr>
        <p:spPr>
          <a:xfrm>
            <a:off x="5394325" y="345420"/>
            <a:ext cx="35972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Permission: add allowances for external roles</a:t>
            </a:r>
          </a:p>
          <a:p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Langkah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pemetaan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=&gt;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jumlah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uint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array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[0x12345…]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alamat,ke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nomor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tertentu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Jadi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tahu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banyak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ditarik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seseorang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59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DC707-E9D9-4D00-AFF4-250B23D8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8" y="2318074"/>
            <a:ext cx="7382905" cy="1981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1B735-557B-4CF5-B877-87460DF670FA}"/>
              </a:ext>
            </a:extLst>
          </p:cNvPr>
          <p:cNvSpPr txBox="1"/>
          <p:nvPr/>
        </p:nvSpPr>
        <p:spPr>
          <a:xfrm>
            <a:off x="2668587" y="1136951"/>
            <a:ext cx="3806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Improve/Fix Allowance to avoid Double-Spending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76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F1F23-4601-4438-B0DA-CA0858452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1" t="4550" r="8643" b="7010"/>
          <a:stretch/>
        </p:blipFill>
        <p:spPr>
          <a:xfrm>
            <a:off x="696685" y="1224922"/>
            <a:ext cx="3875315" cy="3064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5DEAC-BBFD-43F8-9759-6D1A680A17D5}"/>
              </a:ext>
            </a:extLst>
          </p:cNvPr>
          <p:cNvSpPr txBox="1"/>
          <p:nvPr/>
        </p:nvSpPr>
        <p:spPr>
          <a:xfrm>
            <a:off x="4811486" y="1470248"/>
            <a:ext cx="38753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Improve smart contract structure</a:t>
            </a:r>
          </a:p>
          <a:p>
            <a:endParaRPr lang="en-US" sz="24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kedua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kontrak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masih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impor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17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FEEBD-F405-47ED-B95F-9C017C5EE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5" t="4904" b="9253"/>
          <a:stretch/>
        </p:blipFill>
        <p:spPr>
          <a:xfrm>
            <a:off x="2230244" y="334537"/>
            <a:ext cx="5230100" cy="3366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DF5B3-736C-4D46-AA48-FED9516EA644}"/>
              </a:ext>
            </a:extLst>
          </p:cNvPr>
          <p:cNvSpPr txBox="1"/>
          <p:nvPr/>
        </p:nvSpPr>
        <p:spPr>
          <a:xfrm>
            <a:off x="2741607" y="3701142"/>
            <a:ext cx="4586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event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hilang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codingan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49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ACD4E-78C5-4468-96A4-72C81CF9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4" y="116614"/>
            <a:ext cx="7563906" cy="306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4DE7-BAFC-434E-B5CA-EC55734E6F1D}"/>
              </a:ext>
            </a:extLst>
          </p:cNvPr>
          <p:cNvSpPr txBox="1"/>
          <p:nvPr/>
        </p:nvSpPr>
        <p:spPr>
          <a:xfrm>
            <a:off x="1790920" y="3311696"/>
            <a:ext cx="4586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komponen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contract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sharedwallet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Ketika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deposit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withdraw dana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0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9272A-01CD-495A-8D62-5B20709F2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0" t="5034" b="7843"/>
          <a:stretch/>
        </p:blipFill>
        <p:spPr>
          <a:xfrm>
            <a:off x="869794" y="412594"/>
            <a:ext cx="3580251" cy="3830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7D3FD-9707-4C01-A5DD-47CE516B9911}"/>
              </a:ext>
            </a:extLst>
          </p:cNvPr>
          <p:cNvSpPr txBox="1"/>
          <p:nvPr/>
        </p:nvSpPr>
        <p:spPr>
          <a:xfrm>
            <a:off x="4572000" y="1865930"/>
            <a:ext cx="4136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run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lupa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correct pada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3942797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17969-4E0C-4A91-BE0E-13E702CD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5" r="6641"/>
          <a:stretch/>
        </p:blipFill>
        <p:spPr>
          <a:xfrm>
            <a:off x="130628" y="200841"/>
            <a:ext cx="5109029" cy="474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A4F44-B2CC-43E9-890F-2912C2F75B84}"/>
              </a:ext>
            </a:extLst>
          </p:cNvPr>
          <p:cNvSpPr txBox="1"/>
          <p:nvPr/>
        </p:nvSpPr>
        <p:spPr>
          <a:xfrm>
            <a:off x="5428344" y="1002088"/>
            <a:ext cx="35850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Lab Supply Chain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(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dimungkinkan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item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membayarnya,memindahkannya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depan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ratai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pasokan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memicu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pengiriman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99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D2DA48-405E-4FC8-8F20-937F1B55CDD3}"/>
              </a:ext>
            </a:extLst>
          </p:cNvPr>
          <p:cNvSpPr txBox="1"/>
          <p:nvPr/>
        </p:nvSpPr>
        <p:spPr>
          <a:xfrm>
            <a:off x="5370286" y="2086560"/>
            <a:ext cx="3773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(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item.sol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0DC5-CE87-441B-B1B3-F752D94C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4" y="533794"/>
            <a:ext cx="5245982" cy="42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2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7B99B-95AB-4C8F-AFCF-C37B42DAA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" t="5292"/>
          <a:stretch/>
        </p:blipFill>
        <p:spPr>
          <a:xfrm>
            <a:off x="58058" y="312234"/>
            <a:ext cx="6026425" cy="3792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4D8B6-6E6F-42CF-B011-2BA831D6B18C}"/>
              </a:ext>
            </a:extLst>
          </p:cNvPr>
          <p:cNvSpPr txBox="1"/>
          <p:nvPr/>
        </p:nvSpPr>
        <p:spPr>
          <a:xfrm>
            <a:off x="6040938" y="2208280"/>
            <a:ext cx="3103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Lalu pada file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change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item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295341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5404651" y="797235"/>
            <a:ext cx="3093929" cy="31941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10.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Maaf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jadi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error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mungkin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bermasalah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tapi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kedua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1339850"/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BE7-2F96-43ED-9D4F-A25074C72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" r="3210" b="4660"/>
          <a:stretch/>
        </p:blipFill>
        <p:spPr>
          <a:xfrm>
            <a:off x="645420" y="2786456"/>
            <a:ext cx="2567836" cy="195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C99A0BD-31FE-4F86-B64D-632AE476CF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93532"/>
            <a:ext cx="4299284" cy="2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68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7E120-B89C-474D-9888-B0AE758ED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" r="1" b="17614"/>
          <a:stretch/>
        </p:blipFill>
        <p:spPr>
          <a:xfrm>
            <a:off x="0" y="996795"/>
            <a:ext cx="5558970" cy="3149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E4A13-116F-4F10-B146-C886E17990DF}"/>
              </a:ext>
            </a:extLst>
          </p:cNvPr>
          <p:cNvSpPr txBox="1"/>
          <p:nvPr/>
        </p:nvSpPr>
        <p:spPr>
          <a:xfrm>
            <a:off x="5558970" y="1809019"/>
            <a:ext cx="3599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nama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ownable</a:t>
            </a:r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39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C13CD-C3CD-45EA-B83E-D812FC05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 t="2399" r="4799"/>
          <a:stretch/>
        </p:blipFill>
        <p:spPr>
          <a:xfrm>
            <a:off x="130629" y="101600"/>
            <a:ext cx="5326742" cy="4134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B0854-8492-4EDD-96B7-374702E6CFB3}"/>
              </a:ext>
            </a:extLst>
          </p:cNvPr>
          <p:cNvSpPr txBox="1"/>
          <p:nvPr/>
        </p:nvSpPr>
        <p:spPr>
          <a:xfrm>
            <a:off x="5457371" y="1626623"/>
            <a:ext cx="33963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seharusnya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dieksekusi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saja</a:t>
            </a:r>
            <a:r>
              <a:rPr lang="en-US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3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-138972" y="2571272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11. Lalu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berguna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sebagaiteampat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membeli,mentransfer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lain-</a:t>
            </a:r>
            <a:r>
              <a:rPr lang="en-US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lainnya</a:t>
            </a:r>
            <a:r>
              <a:rPr lang="en-US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E0F64C-7520-40B2-9540-E9CA1D20A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00" y="399687"/>
            <a:ext cx="5185504" cy="29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192504" y="1519306"/>
            <a:ext cx="3612087" cy="32925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Semua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tampilkan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disini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baik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status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nya,transaction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hash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nya,block,timestamp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dan lain-lain </a:t>
            </a:r>
            <a:r>
              <a:rPr lang="en-ID" sz="20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US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62566C7-F5B4-42B1-B403-79CFAAC58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24" y="182817"/>
            <a:ext cx="5123072" cy="2883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1259B-460D-47C2-B0B9-BD1BA859F150}"/>
              </a:ext>
            </a:extLst>
          </p:cNvPr>
          <p:cNvSpPr txBox="1"/>
          <p:nvPr/>
        </p:nvSpPr>
        <p:spPr>
          <a:xfrm>
            <a:off x="4416987" y="3505199"/>
            <a:ext cx="3922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12.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mengetahui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link wallet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anda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taruh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pencarian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tampil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. </a:t>
            </a:r>
          </a:p>
          <a:p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7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303130" y="-1"/>
            <a:ext cx="4472880" cy="26203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13.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faucet eth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dompet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bikin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send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endParaRPr lang="en-US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pPr marL="363538" lvl="1" indent="0">
              <a:buNone/>
            </a:pP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send to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diisi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link account wallet yang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transfer dan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“transfer between “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bikin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akun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US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sz="20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0437D69-43CE-4D1B-8620-967F284B9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" y="64687"/>
            <a:ext cx="4048498" cy="225636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294E4F-CBC3-4B05-BF24-15E704D70A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30" y="2462462"/>
            <a:ext cx="4655986" cy="2620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9393-0689-4255-A3FE-09C194F1D324}"/>
              </a:ext>
            </a:extLst>
          </p:cNvPr>
          <p:cNvSpPr txBox="1"/>
          <p:nvPr/>
        </p:nvSpPr>
        <p:spPr>
          <a:xfrm>
            <a:off x="795259" y="2923989"/>
            <a:ext cx="3152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14. Jika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transfer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sz="1800" b="1" dirty="0">
                <a:solidFill>
                  <a:schemeClr val="accent6"/>
                </a:solidFill>
                <a:latin typeface="Adobe Garamond Pro Bold" panose="02020702060506020403" pitchFamily="18" charset="0"/>
              </a:rPr>
              <a:t> </a:t>
            </a:r>
            <a:endParaRPr lang="en-ID" sz="1800" b="1" dirty="0">
              <a:solidFill>
                <a:schemeClr val="accent6"/>
              </a:solidFill>
              <a:latin typeface="Adobe Garamond Pro Bold" panose="02020702060506020403" pitchFamily="18" charset="0"/>
            </a:endParaRPr>
          </a:p>
          <a:p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6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</Words>
  <Application>Microsoft Office PowerPoint</Application>
  <PresentationFormat>On-screen Show (16:9)</PresentationFormat>
  <Paragraphs>196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Adobe Garamond Pro Bold</vt:lpstr>
      <vt:lpstr>Arial</vt:lpstr>
      <vt:lpstr>Calibri</vt:lpstr>
      <vt:lpstr>Office Theme</vt:lpstr>
      <vt:lpstr>Etherium Blockchain  Developer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2022-04-22T13:37:26Z</dcterms:modified>
</cp:coreProperties>
</file>